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8" r:id="rId2"/>
    <p:sldId id="256" r:id="rId3"/>
    <p:sldId id="257" r:id="rId4"/>
    <p:sldId id="272" r:id="rId5"/>
    <p:sldId id="259" r:id="rId6"/>
    <p:sldId id="262" r:id="rId7"/>
    <p:sldId id="263" r:id="rId8"/>
    <p:sldId id="271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26" autoAdjust="0"/>
    <p:restoredTop sz="94660" autoAdjust="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17763" y="3529013"/>
            <a:ext cx="863758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8C2FF-4489-43FB-AF4D-6608798EA831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175" y="328613"/>
            <a:ext cx="4973638" cy="309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8275" y="798513"/>
            <a:ext cx="809625" cy="504825"/>
          </a:xfrm>
        </p:spPr>
        <p:txBody>
          <a:bodyPr/>
          <a:lstStyle>
            <a:lvl1pPr>
              <a:defRPr/>
            </a:lvl1pPr>
          </a:lstStyle>
          <a:p>
            <a:fld id="{9A98E0E2-63F2-479D-8034-DF74627B1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54150" y="1847850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C4216-BC14-4B74-8092-F43F885DAA36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76A07-6692-469E-B99C-965EE0F4A3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9439275" y="798513"/>
            <a:ext cx="0" cy="466090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470F8-00D6-4787-BD12-16181628D012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30FB2-9288-4B37-BCBD-AAFCA89F4C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54150" y="1847850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5AC63-C480-42C1-A84D-C92B360B1806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5C66D-8C8B-4E99-922D-09D86E4CA8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54150" y="3805238"/>
            <a:ext cx="863123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F51B1-653B-49BE-8F45-56F68AD39E32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74C39-93D4-4D39-A1EC-1CAEAC2F94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454150" y="1847850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26688-62F9-4533-8E1E-5B44B399840A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C8245-7329-4544-8F0A-02167974A4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454150" y="1847850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3C4C8-5A91-45A7-B5EB-0CDAF6E1AFC3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FC500-9A5B-4A43-9E08-F31510A24B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454150" y="1847850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DA4EB-EC1F-4C9E-A45A-6F54C9A27AEF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97A76-7107-417A-9B59-85B03BD79C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ADEA2-99BA-46C2-8BB0-B4AEBA922CF8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DD78E-DB3D-45F6-96C4-6D54D5D645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447800" y="3205163"/>
            <a:ext cx="3270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411F8-C013-45D6-9EA3-DA23727D3A95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768A4-FD81-4032-91C4-DE3AC79685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7477125" y="482600"/>
            <a:ext cx="4075113" cy="5148263"/>
            <a:chOff x="7477387" y="482170"/>
            <a:chExt cx="4074533" cy="5149101"/>
          </a:xfrm>
        </p:grpSpPr>
        <p:sp>
          <p:nvSpPr>
            <p:cNvPr id="6" name="Rectangle 5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8" name="Straight Connector 7"/>
          <p:cNvCxnSpPr/>
          <p:nvPr/>
        </p:nvCxnSpPr>
        <p:spPr>
          <a:xfrm>
            <a:off x="1447800" y="3143250"/>
            <a:ext cx="552767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800" y="5470525"/>
            <a:ext cx="5527675" cy="319088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E19DD68-9ED3-4902-BAF9-3A4563CF4B9E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319088"/>
            <a:ext cx="5540375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B3168-65FA-4AAB-8B19-13AEC2E26F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300"/>
            <a:ext cx="12192000" cy="4106863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7" name="Picture 6"/>
          <p:cNvPicPr>
            <a:picLocks noChangeAspect="1"/>
          </p:cNvPicPr>
          <p:nvPr/>
        </p:nvPicPr>
        <p:blipFill>
          <a:blip r:embed="rId14"/>
          <a:srcRect t="1538" b="-1538"/>
          <a:stretch>
            <a:fillRect/>
          </a:stretch>
        </p:blipFill>
        <p:spPr bwMode="black">
          <a:xfrm>
            <a:off x="0" y="6126163"/>
            <a:ext cx="1219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0975" y="804863"/>
            <a:ext cx="9604375" cy="10493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50975" y="2016125"/>
            <a:ext cx="9604375" cy="344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913" y="330200"/>
            <a:ext cx="3500437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D8A759-E7A4-4E8F-AD9A-353F1F0D55A9}" type="datetimeFigureOut">
              <a:rPr lang="en-US"/>
              <a:pPr>
                <a:defRPr/>
              </a:pPr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0975" y="328613"/>
            <a:ext cx="5938838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9425" y="798513"/>
            <a:ext cx="811213" cy="504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chemeClr val="accent1"/>
                </a:solidFill>
              </a:defRPr>
            </a:lvl1pPr>
          </a:lstStyle>
          <a:p>
            <a:fld id="{FE822FC5-E7E4-4BBC-969C-8D5D6BEA1CFE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7750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1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hmoop.com/pardoners-tale/summary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79964" y="706582"/>
            <a:ext cx="6664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dirty="0" smtClean="0"/>
              <a:t>THE PARDONER’S TALE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7232073" y="3380509"/>
            <a:ext cx="410926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Prepared By-</a:t>
            </a:r>
          </a:p>
          <a:p>
            <a:endParaRPr lang="en-IN" sz="2800" dirty="0"/>
          </a:p>
          <a:p>
            <a:r>
              <a:rPr lang="en-IN" sz="2800" dirty="0" smtClean="0"/>
              <a:t>Dr. </a:t>
            </a:r>
            <a:r>
              <a:rPr lang="en-IN" sz="2800" dirty="0" err="1" smtClean="0"/>
              <a:t>Sanchaita</a:t>
            </a:r>
            <a:r>
              <a:rPr lang="en-IN" sz="2800" dirty="0" smtClean="0"/>
              <a:t> </a:t>
            </a:r>
            <a:r>
              <a:rPr lang="en-IN" sz="2800" dirty="0" err="1" smtClean="0"/>
              <a:t>Tripathy</a:t>
            </a:r>
            <a:endParaRPr lang="en-IN" sz="2800" dirty="0" smtClean="0"/>
          </a:p>
          <a:p>
            <a:r>
              <a:rPr lang="en-IN" sz="2800" dirty="0" smtClean="0"/>
              <a:t>School of English</a:t>
            </a:r>
          </a:p>
          <a:p>
            <a:r>
              <a:rPr lang="en-IN" sz="2800" dirty="0" smtClean="0"/>
              <a:t>G. M. University, </a:t>
            </a:r>
            <a:r>
              <a:rPr lang="en-IN" sz="2800" dirty="0" err="1" smtClean="0"/>
              <a:t>Sambalpur</a:t>
            </a:r>
            <a:endParaRPr lang="en-US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388" y="804863"/>
            <a:ext cx="9605962" cy="10588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Practice question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4225" y="1863725"/>
            <a:ext cx="5694363" cy="426243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mtClean="0"/>
              <a:t>Read the excerpt from </a:t>
            </a:r>
            <a:r>
              <a:rPr lang="en-US" altLang="en-US" i="1" u="sng" smtClean="0"/>
              <a:t>The Canterbury Tales.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"God’s arms!” exclaimed one of these debauchees,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"Is the fellow then so dangerous to meet?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In highways and in byways, street by street,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I’ll seek him out, I vow it on God’s bones.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Now listen, fellows: let us three be one,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Each of us hold his hand up to the other,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And each of us become the other’s brother,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And we will kill this black betrayer, Death,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And kill the killer, by God’s holy breath,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And that before the sun goes down on us!”</a:t>
            </a:r>
            <a:endParaRPr lang="en-US" altLang="en-US" smtClean="0"/>
          </a:p>
          <a:p>
            <a:pPr marL="0" indent="0">
              <a:buFont typeface="Arial" charset="0"/>
              <a:buNone/>
            </a:pPr>
            <a:endParaRPr lang="en-US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2900" y="1863725"/>
            <a:ext cx="4148138" cy="34417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Which statement best describes how the speaker in the excerpt is characterized?</a:t>
            </a:r>
          </a:p>
          <a:p>
            <a:pPr marL="457200" indent="-457200">
              <a:buFont typeface="+mj-lt"/>
              <a:buAutoNum type="alphaUcPeriod"/>
              <a:defRPr/>
            </a:pPr>
            <a:r>
              <a:rPr lang="en-US" dirty="0" smtClean="0"/>
              <a:t>He </a:t>
            </a:r>
            <a:r>
              <a:rPr lang="en-US" dirty="0"/>
              <a:t>is impassioned and persuasive.</a:t>
            </a:r>
          </a:p>
          <a:p>
            <a:pPr marL="457200" indent="-457200">
              <a:buFont typeface="+mj-lt"/>
              <a:buAutoNum type="alphaUcPeriod"/>
              <a:defRPr/>
            </a:pPr>
            <a:r>
              <a:rPr lang="en-US" dirty="0"/>
              <a:t>He is pessimistic and mournful.</a:t>
            </a:r>
          </a:p>
          <a:p>
            <a:pPr marL="457200" indent="-457200">
              <a:buFont typeface="+mj-lt"/>
              <a:buAutoNum type="alphaUcPeriod"/>
              <a:defRPr/>
            </a:pPr>
            <a:r>
              <a:rPr lang="en-US" dirty="0"/>
              <a:t>He is friendly and humorous.</a:t>
            </a:r>
          </a:p>
          <a:p>
            <a:pPr marL="457200" indent="-457200">
              <a:buFont typeface="+mj-lt"/>
              <a:buAutoNum type="alphaUcPeriod"/>
              <a:defRPr/>
            </a:pPr>
            <a:r>
              <a:rPr lang="en-US" dirty="0"/>
              <a:t>He is clear-headed and sensible.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388" y="804863"/>
            <a:ext cx="9605962" cy="10588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Practice question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1863725"/>
            <a:ext cx="5459412" cy="41576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mtClean="0"/>
              <a:t>Read the excerpt from </a:t>
            </a:r>
            <a:r>
              <a:rPr lang="en-US" altLang="en-US" i="1" u="sng" smtClean="0"/>
              <a:t>The Canterbury Tales</a:t>
            </a:r>
            <a:r>
              <a:rPr lang="en-US" altLang="en-US" smtClean="0"/>
              <a:t>.</a:t>
            </a:r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Dear brethren, God forgive you your trespass,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And keep you from the sin of avarice;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My holy pardon here can save you all,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And will, so long as you make offerings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Of gold and silver coin, spoons, brooches, rings—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Bow down your heads before this holy bull!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Come, ladies, make an offering of your wool!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I’ll put your name down on my prayer-roll,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r>
              <a:rPr lang="en-US" altLang="en-US" i="1" smtClean="0"/>
              <a:t>And you shall enter to the bliss of heaven</a:t>
            </a:r>
            <a:endParaRPr lang="en-US" altLang="en-US" smtClean="0"/>
          </a:p>
          <a:p>
            <a:pPr marL="457200" lvl="1" indent="0">
              <a:buFont typeface="Arial" charset="0"/>
              <a:buNone/>
            </a:pPr>
            <a:endParaRPr lang="en-US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500" y="2017713"/>
            <a:ext cx="4645025" cy="4095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Which statement best describes the satire in the excerpt?</a:t>
            </a:r>
          </a:p>
          <a:p>
            <a:pPr marL="457200" indent="-457200">
              <a:buFont typeface="+mj-lt"/>
              <a:buAutoNum type="alphaUcPeriod"/>
              <a:defRPr/>
            </a:pPr>
            <a:r>
              <a:rPr lang="en-US" sz="1800" dirty="0"/>
              <a:t>Chaucer criticizes the practice of confessing one’s sins to a priest.</a:t>
            </a:r>
          </a:p>
          <a:p>
            <a:pPr marL="457200" indent="-457200">
              <a:buFont typeface="+mj-lt"/>
              <a:buAutoNum type="alphaUcPeriod"/>
              <a:defRPr/>
            </a:pPr>
            <a:r>
              <a:rPr lang="en-US" sz="1800" dirty="0"/>
              <a:t>Chaucer criticizes the notion that divine forgiveness depends on giving money.</a:t>
            </a:r>
          </a:p>
          <a:p>
            <a:pPr marL="457200" indent="-457200">
              <a:buFont typeface="+mj-lt"/>
              <a:buAutoNum type="alphaUcPeriod"/>
              <a:defRPr/>
            </a:pPr>
            <a:r>
              <a:rPr lang="en-US" sz="1800" dirty="0"/>
              <a:t>Chaucer criticizes the idea that people go to heaven after death.</a:t>
            </a:r>
          </a:p>
          <a:p>
            <a:pPr marL="457200" indent="-457200">
              <a:buFont typeface="+mj-lt"/>
              <a:buAutoNum type="alphaUcPeriod"/>
              <a:defRPr/>
            </a:pPr>
            <a:r>
              <a:rPr lang="en-US" sz="1800" dirty="0"/>
              <a:t>Chaucer criticizes the fact that clergymen earn more than peasants.</a:t>
            </a:r>
          </a:p>
          <a:p>
            <a:pPr marL="457200" indent="-457200">
              <a:buFont typeface="+mj-lt"/>
              <a:buAutoNum type="alphaUcPeriod"/>
              <a:defRPr/>
            </a:pPr>
            <a:endParaRPr lang="en-US" sz="18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64" y="540326"/>
            <a:ext cx="8804418" cy="126076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The </a:t>
            </a:r>
            <a:r>
              <a:rPr lang="en-US" dirty="0" smtClean="0"/>
              <a:t>Pardoner’s </a:t>
            </a:r>
            <a:r>
              <a:rPr lang="en-US" dirty="0"/>
              <a:t>tale</a:t>
            </a:r>
          </a:p>
        </p:txBody>
      </p:sp>
      <p:pic>
        <p:nvPicPr>
          <p:cNvPr id="12292" name="Picture 4" descr="the_canterbury_tales_by_eljiasan-d4mmjo1.jpg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5250" y="2277774"/>
            <a:ext cx="9329738" cy="278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We’re led to believe that the following pyramid is the current ...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6300" y="0"/>
            <a:ext cx="6235700" cy="614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923925"/>
            <a:ext cx="5421312" cy="10493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Historical Background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2888" y="1828800"/>
            <a:ext cx="5270500" cy="4678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latin typeface="+mn-lt"/>
              </a:rPr>
              <a:t>Time Period:  Middle Ages in England (500 – 1500 CE)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latin typeface="+mn-lt"/>
              </a:rPr>
              <a:t>Class Structure: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</a:rPr>
              <a:t>	King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</a:rPr>
              <a:t>	Nobility (thanes) 	those who fought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</a:rPr>
              <a:t>	Peasants			those who worked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</a:rPr>
              <a:t>	Clergy			those who prayed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latin typeface="+mn-lt"/>
              </a:rPr>
              <a:t>Rising middle class began challenging these classes.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latin typeface="+mn-lt"/>
              </a:rPr>
              <a:t>The monarchy and the Church were very powerful.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Role of the pardoner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during Medieval times)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/>
              <a:t>A Pardoner….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was a church official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w</a:t>
            </a:r>
            <a:r>
              <a:rPr lang="en-US" sz="2600" dirty="0" smtClean="0"/>
              <a:t>as authorized </a:t>
            </a:r>
            <a:r>
              <a:rPr lang="en-US" sz="2600" dirty="0"/>
              <a:t>to preach and distribute indulgences that absolve people from sin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 smtClean="0"/>
              <a:t>Indulgences were written pardons for sins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 smtClean="0"/>
              <a:t>Indulgences </a:t>
            </a:r>
            <a:r>
              <a:rPr lang="en-US" sz="2200" dirty="0"/>
              <a:t>were granted in exchange for services or donations ($$) to the Church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Corrupt pardoners (like the one in Chaucer's story) sold indulgences for their own profit.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Chaucer’s Pardoner </a:t>
            </a:r>
            <a:r>
              <a:rPr lang="en-US" sz="2200" dirty="0" smtClean="0"/>
              <a:t>displays/sells </a:t>
            </a:r>
            <a:r>
              <a:rPr lang="en-US" sz="2200" dirty="0"/>
              <a:t>relics, or holy objects.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3500" y="0"/>
            <a:ext cx="9604375" cy="16843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100" dirty="0"/>
              <a:t>How does Chaucer use satire to highlight social problems during this time?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0" y="2024063"/>
            <a:ext cx="9604375" cy="35544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u="sng" dirty="0"/>
              <a:t>Definition of Satire: 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the use of humor, irony, or exaggeration to draw attention to human flaws and </a:t>
            </a:r>
            <a:r>
              <a:rPr lang="en-US" sz="2000" dirty="0" smtClean="0"/>
              <a:t>vices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can </a:t>
            </a:r>
            <a:r>
              <a:rPr lang="en-US" sz="2000" dirty="0"/>
              <a:t>also be used to critique society or encourage social change.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u="sng" dirty="0"/>
              <a:t>Why does an author use satire?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dirty="0" smtClean="0"/>
              <a:t>To make </a:t>
            </a:r>
            <a:r>
              <a:rPr lang="en-US" dirty="0"/>
              <a:t>fun of an individual or a society to expose its stupidity and </a:t>
            </a:r>
            <a:r>
              <a:rPr lang="en-US" dirty="0" smtClean="0"/>
              <a:t>shortcomings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dirty="0" smtClean="0"/>
              <a:t> Chaucer uses satire in the hope </a:t>
            </a:r>
            <a:r>
              <a:rPr lang="en-US" dirty="0"/>
              <a:t>that those he criticizes will improve their characters by overcoming their weaknesses.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Pardoner’s Tale: Overview and Summary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450975" y="1854200"/>
            <a:ext cx="9604375" cy="4076700"/>
          </a:xfrm>
        </p:spPr>
        <p:txBody>
          <a:bodyPr/>
          <a:lstStyle/>
          <a:p>
            <a:pPr eaLnBrk="1" hangingPunct="1"/>
            <a:r>
              <a:rPr lang="en-US" altLang="en-US" sz="2400" b="1" u="sng" dirty="0" smtClean="0"/>
              <a:t>Prologue:</a:t>
            </a:r>
          </a:p>
          <a:p>
            <a:pPr lvl="1" eaLnBrk="1" hangingPunct="1"/>
            <a:r>
              <a:rPr lang="en-US" altLang="en-US" sz="2000" dirty="0" smtClean="0"/>
              <a:t>The Pardoner begins by telling his audience that the theme of every sermon he delivers is “</a:t>
            </a:r>
            <a:r>
              <a:rPr lang="en-US" altLang="en-US" sz="2000" u="sng" dirty="0" smtClean="0"/>
              <a:t>greed is the root of all evil.”</a:t>
            </a:r>
          </a:p>
          <a:p>
            <a:pPr lvl="1" eaLnBrk="1" hangingPunct="1"/>
            <a:r>
              <a:rPr lang="en-US" altLang="en-US" sz="2000" dirty="0" smtClean="0"/>
              <a:t>The </a:t>
            </a:r>
            <a:r>
              <a:rPr lang="en-US" altLang="en-US" sz="2000" dirty="0" smtClean="0"/>
              <a:t>Pardoner starts by revealing his tricks of the trade, admitting that he roams all over the country side selling fake relics and pardons in exchange for money.</a:t>
            </a:r>
          </a:p>
          <a:p>
            <a:pPr lvl="1" eaLnBrk="1" hangingPunct="1"/>
            <a:r>
              <a:rPr lang="en-US" altLang="en-US" sz="2000" dirty="0" smtClean="0"/>
              <a:t>He feels no guilt or remorse for his actions.</a:t>
            </a:r>
          </a:p>
          <a:p>
            <a:pPr lvl="1" eaLnBrk="1" hangingPunct="1"/>
            <a:r>
              <a:rPr lang="en-US" altLang="en-US" sz="2000" dirty="0" smtClean="0"/>
              <a:t>He ends the prologue saying that would take money from the poorest person in town, or steal from starving families, for money.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The Pardoner’s Tale: Summary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450975" y="1854200"/>
            <a:ext cx="9604375" cy="42338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Three debauched young men, after a long night of partying and gambling, go around looking for Death, who just killed one of their friends.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An old man tells them that they can find Death under a tree. But instead of Death, they find a treasure of gold coins (imagine the equivalent of five million dollars).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This treasures causes the young men to meet Death in a way that was not expected. Each one tries to backstab the other (literally) in order to keep the treasure for himself.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This connects back to the prologue, the theme of the Pardoners sermon, “greed is the root of all evil.”</a:t>
            </a:r>
          </a:p>
          <a:p>
            <a:pPr marL="0" indent="0" algn="ctr" eaLnBrk="1" hangingPunct="1">
              <a:lnSpc>
                <a:spcPct val="100000"/>
              </a:lnSpc>
              <a:buFont typeface="Arial" panose="020B0604020202020204" pitchFamily="34" charset="0"/>
              <a:buNone/>
              <a:defRPr/>
            </a:pPr>
            <a:r>
              <a:rPr lang="en-US" altLang="en-US" b="1" dirty="0" smtClean="0"/>
              <a:t>For a more in-depth summary of this tale, click on this link: </a:t>
            </a:r>
          </a:p>
          <a:p>
            <a:pPr marL="0" indent="0" algn="ctr" eaLnBrk="1" hangingPunct="1">
              <a:lnSpc>
                <a:spcPct val="100000"/>
              </a:lnSpc>
              <a:buFont typeface="Arial" panose="020B0604020202020204" pitchFamily="34" charset="0"/>
              <a:buNone/>
              <a:defRPr/>
            </a:pPr>
            <a:r>
              <a:rPr lang="en-US" altLang="en-US" b="1" dirty="0" smtClean="0">
                <a:hlinkClick r:id="rId2"/>
              </a:rPr>
              <a:t>Summary of Pardoner's Tale</a:t>
            </a:r>
            <a:endParaRPr lang="en-US" altLang="en-US" b="1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800" y="804863"/>
            <a:ext cx="9607550" cy="10556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Satire </a:t>
            </a:r>
            <a:r>
              <a:rPr lang="en-US" dirty="0" smtClean="0"/>
              <a:t>in </a:t>
            </a:r>
            <a:r>
              <a:rPr lang="en-US" i="1" dirty="0" smtClean="0"/>
              <a:t>The Canterbury tales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447800" y="1920875"/>
            <a:ext cx="4645025" cy="80168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dirty="0" smtClean="0"/>
              <a:t>The prologue of the Pardoner’s tale	</a:t>
            </a:r>
            <a:endParaRPr lang="en-US" dirty="0"/>
          </a:p>
        </p:txBody>
      </p:sp>
      <p:sp>
        <p:nvSpPr>
          <p:cNvPr id="21508" name="Content Placeholder 5"/>
          <p:cNvSpPr>
            <a:spLocks noGrp="1"/>
          </p:cNvSpPr>
          <p:nvPr>
            <p:ph sz="half" idx="2"/>
          </p:nvPr>
        </p:nvSpPr>
        <p:spPr>
          <a:xfrm>
            <a:off x="1447800" y="2722563"/>
            <a:ext cx="4645025" cy="3076575"/>
          </a:xfrm>
        </p:spPr>
        <p:txBody>
          <a:bodyPr/>
          <a:lstStyle/>
          <a:p>
            <a:r>
              <a:rPr lang="en-US" altLang="en-US" dirty="0" smtClean="0"/>
              <a:t>The Pardoner describes his corrupt work to the other pilgrims</a:t>
            </a:r>
          </a:p>
          <a:p>
            <a:r>
              <a:rPr lang="en-US" altLang="en-US" dirty="0" smtClean="0"/>
              <a:t>He </a:t>
            </a:r>
            <a:r>
              <a:rPr lang="en-US" altLang="en-US" dirty="0" smtClean="0"/>
              <a:t>admits that he sells indulgences and displays false relics</a:t>
            </a:r>
          </a:p>
          <a:p>
            <a:r>
              <a:rPr lang="en-US" altLang="en-US" dirty="0" smtClean="0"/>
              <a:t>He explains how he tricks people into money.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410325" y="1920875"/>
            <a:ext cx="4645025" cy="5000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dirty="0" smtClean="0"/>
              <a:t>The Pardoner’s tale</a:t>
            </a:r>
            <a:endParaRPr lang="en-US" dirty="0"/>
          </a:p>
        </p:txBody>
      </p:sp>
      <p:sp>
        <p:nvSpPr>
          <p:cNvPr id="21510" name="Content Placeholder 7"/>
          <p:cNvSpPr>
            <a:spLocks noGrp="1"/>
          </p:cNvSpPr>
          <p:nvPr>
            <p:ph sz="quarter" idx="4"/>
          </p:nvPr>
        </p:nvSpPr>
        <p:spPr>
          <a:xfrm>
            <a:off x="6411913" y="2420938"/>
            <a:ext cx="4645025" cy="3378200"/>
          </a:xfrm>
        </p:spPr>
        <p:txBody>
          <a:bodyPr/>
          <a:lstStyle/>
          <a:p>
            <a:r>
              <a:rPr lang="en-US" altLang="en-US" dirty="0" smtClean="0"/>
              <a:t>The Pardoner delivers a sermon.</a:t>
            </a:r>
          </a:p>
          <a:p>
            <a:r>
              <a:rPr lang="en-US" altLang="en-US" dirty="0" smtClean="0"/>
              <a:t>To show that </a:t>
            </a:r>
            <a:r>
              <a:rPr lang="en-US" altLang="en-US" dirty="0" smtClean="0"/>
              <a:t>avarice </a:t>
            </a:r>
            <a:r>
              <a:rPr lang="en-US" altLang="en-US" dirty="0" smtClean="0"/>
              <a:t>is the root of all evil, he tells a story about three friends who betray  each other for money. </a:t>
            </a:r>
          </a:p>
          <a:p>
            <a:r>
              <a:rPr lang="en-US" altLang="en-US" dirty="0" smtClean="0"/>
              <a:t>He then asks the other pilgrims to give him money.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9388" y="804863"/>
            <a:ext cx="9605962" cy="10588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Practice question #1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47800" y="2011363"/>
            <a:ext cx="4822825" cy="3448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 smtClean="0"/>
              <a:t>Read </a:t>
            </a:r>
            <a:r>
              <a:rPr lang="en-US" dirty="0"/>
              <a:t>the excerpt from </a:t>
            </a:r>
            <a:r>
              <a:rPr lang="en-US" i="1" u="sng" dirty="0"/>
              <a:t>The Canterbury Tales</a:t>
            </a:r>
            <a:r>
              <a:rPr lang="en-US" dirty="0"/>
              <a:t>.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en-US" sz="2000" i="1" dirty="0"/>
              <a:t>Thus I know how to preach against the vice 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en-US" sz="2000" i="1" dirty="0"/>
              <a:t>Which masters me—and that is avarice.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en-US" sz="2000" i="1" dirty="0"/>
              <a:t>Though I myself am guilty of the sin,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en-US" sz="2000" i="1" dirty="0"/>
              <a:t>I know how to make other people turn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en-US" sz="2000" i="1" dirty="0"/>
              <a:t>From avarice, and bitterly repent.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413500" y="2017713"/>
            <a:ext cx="4806950" cy="34417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Which word best characterizes the Pardoner in this passage?</a:t>
            </a:r>
          </a:p>
          <a:p>
            <a:pPr marL="457200" indent="-457200">
              <a:buFont typeface="+mj-lt"/>
              <a:buAutoNum type="alphaUcPeriod"/>
              <a:defRPr/>
            </a:pPr>
            <a:r>
              <a:rPr lang="en-US" dirty="0" smtClean="0"/>
              <a:t>timid</a:t>
            </a:r>
            <a:endParaRPr lang="en-US" dirty="0"/>
          </a:p>
          <a:p>
            <a:pPr marL="457200" indent="-457200">
              <a:buFont typeface="+mj-lt"/>
              <a:buAutoNum type="alphaUcPeriod"/>
              <a:defRPr/>
            </a:pPr>
            <a:r>
              <a:rPr lang="en-US" dirty="0"/>
              <a:t>approachable</a:t>
            </a:r>
          </a:p>
          <a:p>
            <a:pPr marL="457200" indent="-457200">
              <a:buFont typeface="+mj-lt"/>
              <a:buAutoNum type="alphaUcPeriod"/>
              <a:defRPr/>
            </a:pPr>
            <a:r>
              <a:rPr lang="en-US" dirty="0"/>
              <a:t>honest</a:t>
            </a:r>
          </a:p>
          <a:p>
            <a:pPr marL="457200" indent="-457200">
              <a:buFont typeface="+mj-lt"/>
              <a:buAutoNum type="alphaUcPeriod"/>
              <a:defRPr/>
            </a:pPr>
            <a:r>
              <a:rPr lang="en-US" dirty="0"/>
              <a:t>hypocritical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2026</TotalTime>
  <Words>884</Words>
  <Application>Microsoft Office PowerPoint</Application>
  <PresentationFormat>Custom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Gill Sans MT</vt:lpstr>
      <vt:lpstr>Arial</vt:lpstr>
      <vt:lpstr>Calibri</vt:lpstr>
      <vt:lpstr>Wingdings</vt:lpstr>
      <vt:lpstr>Courier New</vt:lpstr>
      <vt:lpstr>Gallery</vt:lpstr>
      <vt:lpstr>Slide 1</vt:lpstr>
      <vt:lpstr>The Pardoner’s tale</vt:lpstr>
      <vt:lpstr>Historical Background</vt:lpstr>
      <vt:lpstr>Role of the pardoner  (during Medieval times)</vt:lpstr>
      <vt:lpstr>  How does Chaucer use satire to highlight social problems during this time?</vt:lpstr>
      <vt:lpstr>Pardoner’s Tale: Overview and Summary</vt:lpstr>
      <vt:lpstr>The Pardoner’s Tale: Summary</vt:lpstr>
      <vt:lpstr>Satire in The Canterbury tales</vt:lpstr>
      <vt:lpstr>Practice question #1</vt:lpstr>
      <vt:lpstr>Practice question #2</vt:lpstr>
      <vt:lpstr>Practice question #3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Pardoners tale</dc:title>
  <dc:creator>Dr. Sanchaita Tripathy</dc:creator>
  <cp:lastModifiedBy>PULAKESH NANDI</cp:lastModifiedBy>
  <cp:revision>42</cp:revision>
  <dcterms:created xsi:type="dcterms:W3CDTF">2016-08-17T18:19:57Z</dcterms:created>
  <dcterms:modified xsi:type="dcterms:W3CDTF">2023-10-02T14:24:50Z</dcterms:modified>
</cp:coreProperties>
</file>